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420" r:id="rId5"/>
    <p:sldId id="438" r:id="rId6"/>
    <p:sldId id="439" r:id="rId7"/>
    <p:sldId id="442" r:id="rId8"/>
    <p:sldId id="441" r:id="rId9"/>
    <p:sldId id="440" r:id="rId10"/>
    <p:sldId id="443" r:id="rId11"/>
    <p:sldId id="444" r:id="rId12"/>
    <p:sldId id="445" r:id="rId13"/>
    <p:sldId id="446" r:id="rId14"/>
    <p:sldId id="451" r:id="rId15"/>
    <p:sldId id="452" r:id="rId16"/>
    <p:sldId id="453" r:id="rId17"/>
    <p:sldId id="454" r:id="rId18"/>
    <p:sldId id="455" r:id="rId19"/>
    <p:sldId id="456" r:id="rId20"/>
    <p:sldId id="457" r:id="rId21"/>
  </p:sldIdLst>
  <p:sldSz cx="9144000" cy="6858000" type="screen4x3"/>
  <p:notesSz cx="7077075" cy="90281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rrison, Theodore  - HSD" initials="KT-H" lastIdx="0" clrIdx="0"/>
  <p:cmAuthor id="1" name="Angie Stark" initials="AS" lastIdx="1" clrIdx="1">
    <p:extLst>
      <p:ext uri="{19B8F6BF-5375-455C-9EA6-DF929625EA0E}">
        <p15:presenceInfo xmlns:p15="http://schemas.microsoft.com/office/powerpoint/2012/main" userId="S::angiestark@execadmin.com::f92f3643-5479-4075-9221-e0321c7465c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9933"/>
    <a:srgbClr val="002060"/>
    <a:srgbClr val="2B52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03" autoAdjust="0"/>
    <p:restoredTop sz="95226" autoAdjust="0"/>
  </p:normalViewPr>
  <p:slideViewPr>
    <p:cSldViewPr>
      <p:cViewPr varScale="1">
        <p:scale>
          <a:sx n="86" d="100"/>
          <a:sy n="86" d="100"/>
        </p:scale>
        <p:origin x="1267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47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66732" cy="451406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6" y="0"/>
            <a:ext cx="3066732" cy="451406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B0301D13-58B9-4D95-9B93-4AAA8E38C4F1}" type="datetimeFigureOut">
              <a:rPr lang="en-US" smtClean="0"/>
              <a:pPr/>
              <a:t>7/30/2020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81113" y="676275"/>
            <a:ext cx="4514850" cy="33861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288354"/>
            <a:ext cx="5661660" cy="4062651"/>
          </a:xfrm>
          <a:prstGeom prst="rect">
            <a:avLst/>
          </a:prstGeom>
        </p:spPr>
        <p:txBody>
          <a:bodyPr vert="horz" lIns="92492" tIns="46246" rIns="92492" bIns="4624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575140"/>
            <a:ext cx="3066732" cy="451406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6" y="8575140"/>
            <a:ext cx="3066732" cy="451406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33F444ED-6192-4E4C-B9D3-3D6637C8B2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444ED-6192-4E4C-B9D3-3D6637C8B23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161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6ED40-A767-4D57-9C94-72247FE2C2E7}" type="datetime1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FA1B0-52E1-4D8F-9804-0C5A7A44787F}" type="datetime1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25CE6-B5F4-42C4-9DAF-7E9A29DD83F4}" type="datetime1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04491-C880-4777-B276-B3CC4E0C0063}" type="datetime1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9C901-470B-4DCC-937E-AF3230228678}" type="datetime1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C9308-F1A4-4118-8DCA-36F7345AC7B6}" type="datetime1">
              <a:rPr lang="en-US" smtClean="0"/>
              <a:t>7/30/2020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0E226-13F3-4BC2-B49B-B751DF8B3F5F}" type="datetime1">
              <a:rPr lang="en-US" smtClean="0"/>
              <a:t>7/30/2020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28590-E040-455C-9D15-DB4A0F4981B5}" type="datetime1">
              <a:rPr lang="en-US" smtClean="0"/>
              <a:t>7/30/2020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09C2-F9D3-4161-94F0-AB552811E977}" type="datetime1">
              <a:rPr lang="en-US" smtClean="0"/>
              <a:t>7/30/2020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91CE3-4F38-4EE0-9821-17AFB90EEDB9}" type="datetime1">
              <a:rPr lang="en-US" smtClean="0"/>
              <a:t>7/30/2020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E1FDA-384E-4CA4-AE26-F111F199CB65}" type="datetime1">
              <a:rPr lang="en-US" smtClean="0"/>
              <a:t>7/30/2020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34304-F48C-4561-AC30-37A1933BD28C}" type="datetime1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1.m4a"/><Relationship Id="rId7" Type="http://schemas.openxmlformats.org/officeDocument/2006/relationships/image" Target="../media/image5.jpeg"/><Relationship Id="rId2" Type="http://schemas.microsoft.com/office/2007/relationships/media" Target="../media/media11.m4a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12.m4a"/><Relationship Id="rId7" Type="http://schemas.openxmlformats.org/officeDocument/2006/relationships/image" Target="../media/image2.png"/><Relationship Id="rId2" Type="http://schemas.microsoft.com/office/2007/relationships/media" Target="../media/media12.m4a"/><Relationship Id="rId1" Type="http://schemas.openxmlformats.org/officeDocument/2006/relationships/tags" Target="../tags/tag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audio" Target="../media/media13.m4a"/><Relationship Id="rId7" Type="http://schemas.openxmlformats.org/officeDocument/2006/relationships/image" Target="../media/image5.jpeg"/><Relationship Id="rId2" Type="http://schemas.microsoft.com/office/2007/relationships/media" Target="../media/media13.m4a"/><Relationship Id="rId1" Type="http://schemas.openxmlformats.org/officeDocument/2006/relationships/tags" Target="../tags/tag3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danews.com/" TargetMode="External"/><Relationship Id="rId3" Type="http://schemas.openxmlformats.org/officeDocument/2006/relationships/slideLayout" Target="../slideLayouts/slideLayout5.xml"/><Relationship Id="rId7" Type="http://schemas.openxmlformats.org/officeDocument/2006/relationships/hyperlink" Target="http://www.fdagov/" TargetMode="Externa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0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0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0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hyperlink" Target="https://www.transparimed.org/reports" TargetMode="External"/><Relationship Id="rId4" Type="http://schemas.openxmlformats.org/officeDocument/2006/relationships/hyperlink" Target="http://www.altreroute.com/clinicaltrials/assets/download/UniversityTransparencyReport2019.pdf" TargetMode="Externa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A4D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80" y="256540"/>
            <a:ext cx="877824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71700" y="5768204"/>
            <a:ext cx="4800600" cy="0"/>
          </a:xfrm>
          <a:prstGeom prst="line">
            <a:avLst/>
          </a:prstGeom>
          <a:ln>
            <a:solidFill>
              <a:srgbClr val="4A4D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11859"/>
            <a:ext cx="4572000" cy="135587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82880" y="2163599"/>
            <a:ext cx="8607347" cy="17907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Where have all the trials gone?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Academic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trialists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do not report clinical trial results</a:t>
            </a:r>
            <a:endParaRPr lang="en-GB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117121" y="3580674"/>
            <a:ext cx="6858000" cy="124182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Penny S Reynolds</a:t>
            </a:r>
          </a:p>
          <a:p>
            <a:pPr marL="0" indent="0" algn="ctr">
              <a:buNone/>
            </a:pPr>
            <a:r>
              <a:rPr lang="en-US" sz="2400" dirty="0"/>
              <a:t>Department of Anesthesiology </a:t>
            </a:r>
          </a:p>
          <a:p>
            <a:pPr marL="0" indent="0" algn="ctr">
              <a:buNone/>
            </a:pPr>
            <a:r>
              <a:rPr lang="en-US" sz="2400" dirty="0"/>
              <a:t>Statistics in Anesthesiology Research (STAR) Core</a:t>
            </a:r>
          </a:p>
          <a:p>
            <a:pPr marL="0" indent="0" algn="ctr">
              <a:buNone/>
            </a:pPr>
            <a:r>
              <a:rPr lang="en-US" sz="2400" dirty="0"/>
              <a:t>College of Medicine </a:t>
            </a:r>
          </a:p>
          <a:p>
            <a:pPr marL="0" indent="0" algn="ctr">
              <a:buNone/>
            </a:pPr>
            <a:r>
              <a:rPr lang="en-US" sz="2400" dirty="0"/>
              <a:t>University of Florida</a:t>
            </a:r>
            <a:endParaRPr lang="en-GB" sz="2400" dirty="0"/>
          </a:p>
        </p:txBody>
      </p:sp>
      <p:pic>
        <p:nvPicPr>
          <p:cNvPr id="8" name="Picture 7" descr="UF Signature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78" y="6215767"/>
            <a:ext cx="1721644" cy="31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838" y="6062011"/>
            <a:ext cx="1273645" cy="505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8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71"/>
    </mc:Choice>
    <mc:Fallback xmlns="">
      <p:transition spd="slow" advTm="18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959999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Trial results matter to patients 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421882" y="2102999"/>
            <a:ext cx="3704399" cy="44980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Patient indications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1882" y="2604554"/>
            <a:ext cx="3647845" cy="27634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Oncology 	25%</a:t>
            </a:r>
          </a:p>
          <a:p>
            <a:pPr marL="0" indent="0">
              <a:buNone/>
            </a:pPr>
            <a:r>
              <a:rPr lang="en-US" dirty="0"/>
              <a:t>OB/GYN 	10%</a:t>
            </a:r>
          </a:p>
          <a:p>
            <a:pPr marL="0" indent="0">
              <a:buNone/>
            </a:pPr>
            <a:r>
              <a:rPr lang="en-US" dirty="0"/>
              <a:t>Psychiatric, mental health, neurology 	14% </a:t>
            </a:r>
          </a:p>
          <a:p>
            <a:pPr marL="0" indent="0">
              <a:buNone/>
            </a:pPr>
            <a:r>
              <a:rPr lang="en-US" dirty="0"/>
              <a:t>Cardiovascular  6%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Cardiac surgery patients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0396" y="1854397"/>
            <a:ext cx="3887391" cy="617934"/>
          </a:xfrm>
        </p:spPr>
        <p:txBody>
          <a:bodyPr/>
          <a:lstStyle/>
          <a:p>
            <a:r>
              <a:rPr lang="en-US" dirty="0"/>
              <a:t>Outcomes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0358" y="2604553"/>
            <a:ext cx="4700030" cy="27634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Mortality, </a:t>
            </a:r>
          </a:p>
          <a:p>
            <a:pPr marL="0" indent="0">
              <a:buNone/>
            </a:pPr>
            <a:r>
              <a:rPr lang="en-US" dirty="0"/>
              <a:t>   major morbidity 	 6%  	21%</a:t>
            </a:r>
          </a:p>
          <a:p>
            <a:pPr marL="0" indent="0">
              <a:buNone/>
            </a:pPr>
            <a:r>
              <a:rPr lang="en-US" dirty="0"/>
              <a:t>Clinical			63%	20%</a:t>
            </a:r>
          </a:p>
          <a:p>
            <a:pPr marL="0" indent="0">
              <a:buNone/>
            </a:pPr>
            <a:r>
              <a:rPr lang="en-US" dirty="0"/>
              <a:t>Functional, </a:t>
            </a:r>
            <a:r>
              <a:rPr lang="en-US" dirty="0" err="1"/>
              <a:t>QoL</a:t>
            </a:r>
            <a:r>
              <a:rPr lang="en-US" dirty="0"/>
              <a:t>	 9%	  .</a:t>
            </a:r>
          </a:p>
          <a:p>
            <a:pPr marL="0" indent="0">
              <a:buNone/>
            </a:pPr>
            <a:r>
              <a:rPr lang="en-US" dirty="0"/>
              <a:t>Pain 			11% 	  .</a:t>
            </a:r>
          </a:p>
          <a:p>
            <a:pPr marL="0" indent="0">
              <a:buNone/>
            </a:pPr>
            <a:r>
              <a:rPr lang="en-US" dirty="0"/>
              <a:t>Transfusion                      .	60%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52702" y="2264550"/>
            <a:ext cx="1998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STUDY 1    STUDY 2</a:t>
            </a:r>
            <a:endParaRPr lang="en-GB" b="1" dirty="0"/>
          </a:p>
        </p:txBody>
      </p:sp>
      <p:pic>
        <p:nvPicPr>
          <p:cNvPr id="8" name="Picture 7" descr="UF Signatur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78" y="6215767"/>
            <a:ext cx="1721644" cy="31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838" y="6062011"/>
            <a:ext cx="1273645" cy="505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053" y="137657"/>
            <a:ext cx="3124200" cy="926513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46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08"/>
    </mc:Choice>
    <mc:Fallback xmlns="">
      <p:transition spd="slow" advTm="32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90269" y="3076605"/>
            <a:ext cx="8676178" cy="3202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4" name="Rectangle 13"/>
          <p:cNvSpPr/>
          <p:nvPr/>
        </p:nvSpPr>
        <p:spPr>
          <a:xfrm>
            <a:off x="154305" y="4096740"/>
            <a:ext cx="8676178" cy="2972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" name="Rectangle 12"/>
          <p:cNvSpPr/>
          <p:nvPr/>
        </p:nvSpPr>
        <p:spPr>
          <a:xfrm>
            <a:off x="90269" y="2698278"/>
            <a:ext cx="8676178" cy="3645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425" y="1337770"/>
            <a:ext cx="8107938" cy="807802"/>
          </a:xfrm>
        </p:spPr>
        <p:txBody>
          <a:bodyPr>
            <a:normAutofit fontScale="90000"/>
          </a:bodyPr>
          <a:lstStyle/>
          <a:p>
            <a:r>
              <a:rPr lang="en-US" sz="3100" b="1" dirty="0"/>
              <a:t>How many trials reported results? </a:t>
            </a:r>
            <a:br>
              <a:rPr lang="en-US" sz="3100" b="1" dirty="0"/>
            </a:br>
            <a:r>
              <a:rPr lang="en-US" sz="2400" b="1" dirty="0"/>
              <a:t>Approximately 1 in 3</a:t>
            </a:r>
            <a:br>
              <a:rPr lang="en-US" sz="2400" b="1" dirty="0"/>
            </a:br>
            <a:endParaRPr lang="en-GB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942812" y="2358194"/>
            <a:ext cx="3846892" cy="16703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b="1" i="1" dirty="0"/>
              <a:t>	</a:t>
            </a:r>
            <a:r>
              <a:rPr lang="en-GB" sz="1800" i="1" dirty="0"/>
              <a:t>T</a:t>
            </a:r>
            <a:r>
              <a:rPr lang="en-US" sz="1800" i="1" dirty="0" err="1"/>
              <a:t>erminated</a:t>
            </a:r>
            <a:r>
              <a:rPr lang="en-US" sz="1800" i="1" dirty="0"/>
              <a:t>     Completed </a:t>
            </a:r>
          </a:p>
          <a:p>
            <a:pPr marL="0" indent="0">
              <a:buNone/>
            </a:pPr>
            <a:r>
              <a:rPr lang="en-US" sz="1800" b="1" i="1" dirty="0"/>
              <a:t>Posted</a:t>
            </a:r>
            <a:r>
              <a:rPr lang="en-US" sz="1800" i="1" dirty="0"/>
              <a:t>	       </a:t>
            </a:r>
            <a:r>
              <a:rPr lang="en-US" sz="1800" dirty="0"/>
              <a:t>48%</a:t>
            </a:r>
            <a:r>
              <a:rPr lang="en-US" sz="1800" i="1" dirty="0"/>
              <a:t>	           </a:t>
            </a:r>
            <a:r>
              <a:rPr lang="en-US" sz="1800" dirty="0"/>
              <a:t>26% </a:t>
            </a:r>
            <a:r>
              <a:rPr lang="en-US" sz="1800" i="1" dirty="0"/>
              <a:t>	</a:t>
            </a:r>
          </a:p>
          <a:p>
            <a:pPr marL="0" indent="0">
              <a:buNone/>
            </a:pPr>
            <a:r>
              <a:rPr lang="en-US" sz="1800" i="1" dirty="0"/>
              <a:t>Publication      </a:t>
            </a:r>
            <a:r>
              <a:rPr lang="en-US" sz="1800" dirty="0"/>
              <a:t>8%</a:t>
            </a:r>
            <a:r>
              <a:rPr lang="en-US" sz="1800" i="1" dirty="0"/>
              <a:t>	            </a:t>
            </a:r>
            <a:r>
              <a:rPr lang="en-US" sz="1800" dirty="0"/>
              <a:t>13%</a:t>
            </a:r>
            <a:r>
              <a:rPr lang="en-US" sz="1800" i="1" dirty="0"/>
              <a:t>	</a:t>
            </a:r>
          </a:p>
          <a:p>
            <a:pPr marL="0" indent="0">
              <a:buNone/>
            </a:pPr>
            <a:r>
              <a:rPr lang="en-US" sz="1800" i="1" dirty="0"/>
              <a:t>Both	        </a:t>
            </a:r>
            <a:r>
              <a:rPr lang="en-US" sz="1800" dirty="0"/>
              <a:t>8%	            11%</a:t>
            </a:r>
          </a:p>
          <a:p>
            <a:pPr marL="0" indent="0">
              <a:buNone/>
            </a:pPr>
            <a:r>
              <a:rPr lang="en-US" sz="1800" i="1" dirty="0"/>
              <a:t>Neither	       </a:t>
            </a:r>
            <a:r>
              <a:rPr lang="en-US" sz="1800" dirty="0"/>
              <a:t>16%	              9%	</a:t>
            </a:r>
            <a:endParaRPr lang="en-GB" sz="1800" dirty="0"/>
          </a:p>
        </p:txBody>
      </p:sp>
      <p:sp>
        <p:nvSpPr>
          <p:cNvPr id="8" name="Content Placeholder 4"/>
          <p:cNvSpPr>
            <a:spLocks noGrp="1"/>
          </p:cNvSpPr>
          <p:nvPr>
            <p:ph sz="half" idx="2"/>
          </p:nvPr>
        </p:nvSpPr>
        <p:spPr>
          <a:xfrm>
            <a:off x="3733800" y="2356446"/>
            <a:ext cx="4459860" cy="27634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b="1" i="1" dirty="0"/>
              <a:t>	        </a:t>
            </a:r>
            <a:r>
              <a:rPr lang="en-GB" sz="1800" i="1" dirty="0"/>
              <a:t>T</a:t>
            </a:r>
            <a:r>
              <a:rPr lang="en-US" sz="1800" i="1" dirty="0" err="1"/>
              <a:t>erminated</a:t>
            </a:r>
            <a:r>
              <a:rPr lang="en-US" sz="1800" i="1" dirty="0"/>
              <a:t>         Completed </a:t>
            </a:r>
          </a:p>
          <a:p>
            <a:pPr marL="0" indent="0">
              <a:buNone/>
            </a:pPr>
            <a:r>
              <a:rPr lang="en-US" sz="1800" dirty="0"/>
              <a:t>		30%</a:t>
            </a:r>
            <a:r>
              <a:rPr lang="en-US" sz="1800" i="1" dirty="0"/>
              <a:t>	         </a:t>
            </a:r>
            <a:r>
              <a:rPr lang="en-US" sz="1800" dirty="0"/>
              <a:t>24% </a:t>
            </a:r>
            <a:endParaRPr lang="en-US" sz="1800" i="1" dirty="0"/>
          </a:p>
          <a:p>
            <a:pPr marL="0" indent="0">
              <a:buNone/>
            </a:pPr>
            <a:r>
              <a:rPr lang="en-US" sz="1800" dirty="0"/>
              <a:t>		25%</a:t>
            </a:r>
            <a:r>
              <a:rPr lang="en-US" sz="1800" i="1" dirty="0"/>
              <a:t>	         </a:t>
            </a:r>
            <a:r>
              <a:rPr lang="en-US" sz="1800" dirty="0"/>
              <a:t>37%</a:t>
            </a:r>
            <a:r>
              <a:rPr lang="en-US" sz="1800" i="1" dirty="0"/>
              <a:t>	</a:t>
            </a:r>
          </a:p>
          <a:p>
            <a:pPr marL="0" indent="0">
              <a:buNone/>
            </a:pPr>
            <a:r>
              <a:rPr lang="en-US" sz="1800" i="1" dirty="0"/>
              <a:t>	                  </a:t>
            </a:r>
            <a:r>
              <a:rPr lang="en-US" sz="1800" dirty="0"/>
              <a:t>20%	         23%</a:t>
            </a:r>
          </a:p>
          <a:p>
            <a:pPr marL="0" indent="0">
              <a:buNone/>
            </a:pPr>
            <a:r>
              <a:rPr lang="en-US" sz="1800" i="1" dirty="0"/>
              <a:t>	                     </a:t>
            </a:r>
            <a:r>
              <a:rPr lang="en-US" sz="1800" dirty="0"/>
              <a:t>5%	         53%	</a:t>
            </a:r>
            <a:endParaRPr lang="en-GB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256865" y="4051281"/>
            <a:ext cx="41239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Posted within 1 year?     </a:t>
            </a:r>
            <a:r>
              <a:rPr lang="en-US" dirty="0"/>
              <a:t>31 studies (11%) </a:t>
            </a:r>
          </a:p>
          <a:p>
            <a:endParaRPr lang="en-US" dirty="0"/>
          </a:p>
          <a:p>
            <a:r>
              <a:rPr lang="en-US" dirty="0"/>
              <a:t>Median unposted 	      82 months, 7 years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5410417" y="4051281"/>
            <a:ext cx="23634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7 studies  (4%)</a:t>
            </a:r>
          </a:p>
          <a:p>
            <a:endParaRPr lang="en-US" dirty="0"/>
          </a:p>
          <a:p>
            <a:r>
              <a:rPr lang="en-US" dirty="0"/>
              <a:t>     52 months, 4 years</a:t>
            </a:r>
            <a:endParaRPr lang="en-GB" dirty="0"/>
          </a:p>
          <a:p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2318839" y="5175985"/>
            <a:ext cx="457862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Investigators do not prioritize reporting</a:t>
            </a:r>
            <a:endParaRPr lang="en-GB" sz="2100" b="1" dirty="0"/>
          </a:p>
        </p:txBody>
      </p:sp>
      <p:pic>
        <p:nvPicPr>
          <p:cNvPr id="15" name="Picture 14" descr="UF Signatur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78" y="6215767"/>
            <a:ext cx="1721644" cy="31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838" y="6062011"/>
            <a:ext cx="1273645" cy="505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052" y="181562"/>
            <a:ext cx="3124200" cy="926513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6796187" y="3661608"/>
            <a:ext cx="736375" cy="366943"/>
          </a:xfrm>
          <a:custGeom>
            <a:avLst/>
            <a:gdLst>
              <a:gd name="connsiteX0" fmla="*/ 687823 w 736375"/>
              <a:gd name="connsiteY0" fmla="*/ 64736 h 366943"/>
              <a:gd name="connsiteX1" fmla="*/ 647363 w 736375"/>
              <a:gd name="connsiteY1" fmla="*/ 40460 h 366943"/>
              <a:gd name="connsiteX2" fmla="*/ 606903 w 736375"/>
              <a:gd name="connsiteY2" fmla="*/ 32368 h 366943"/>
              <a:gd name="connsiteX3" fmla="*/ 582626 w 736375"/>
              <a:gd name="connsiteY3" fmla="*/ 24276 h 366943"/>
              <a:gd name="connsiteX4" fmla="*/ 347957 w 736375"/>
              <a:gd name="connsiteY4" fmla="*/ 8092 h 366943"/>
              <a:gd name="connsiteX5" fmla="*/ 291313 w 736375"/>
              <a:gd name="connsiteY5" fmla="*/ 0 h 366943"/>
              <a:gd name="connsiteX6" fmla="*/ 121380 w 736375"/>
              <a:gd name="connsiteY6" fmla="*/ 16184 h 366943"/>
              <a:gd name="connsiteX7" fmla="*/ 32368 w 736375"/>
              <a:gd name="connsiteY7" fmla="*/ 48552 h 366943"/>
              <a:gd name="connsiteX8" fmla="*/ 16184 w 736375"/>
              <a:gd name="connsiteY8" fmla="*/ 72828 h 366943"/>
              <a:gd name="connsiteX9" fmla="*/ 8092 w 736375"/>
              <a:gd name="connsiteY9" fmla="*/ 105196 h 366943"/>
              <a:gd name="connsiteX10" fmla="*/ 0 w 736375"/>
              <a:gd name="connsiteY10" fmla="*/ 129472 h 366943"/>
              <a:gd name="connsiteX11" fmla="*/ 24276 w 736375"/>
              <a:gd name="connsiteY11" fmla="*/ 218485 h 366943"/>
              <a:gd name="connsiteX12" fmla="*/ 89012 w 736375"/>
              <a:gd name="connsiteY12" fmla="*/ 267037 h 366943"/>
              <a:gd name="connsiteX13" fmla="*/ 137564 w 736375"/>
              <a:gd name="connsiteY13" fmla="*/ 299405 h 366943"/>
              <a:gd name="connsiteX14" fmla="*/ 161841 w 736375"/>
              <a:gd name="connsiteY14" fmla="*/ 307497 h 366943"/>
              <a:gd name="connsiteX15" fmla="*/ 234669 w 736375"/>
              <a:gd name="connsiteY15" fmla="*/ 323681 h 366943"/>
              <a:gd name="connsiteX16" fmla="*/ 283221 w 736375"/>
              <a:gd name="connsiteY16" fmla="*/ 339865 h 366943"/>
              <a:gd name="connsiteX17" fmla="*/ 534074 w 736375"/>
              <a:gd name="connsiteY17" fmla="*/ 356049 h 366943"/>
              <a:gd name="connsiteX18" fmla="*/ 639271 w 736375"/>
              <a:gd name="connsiteY18" fmla="*/ 356049 h 366943"/>
              <a:gd name="connsiteX19" fmla="*/ 687823 w 736375"/>
              <a:gd name="connsiteY19" fmla="*/ 339865 h 366943"/>
              <a:gd name="connsiteX20" fmla="*/ 720191 w 736375"/>
              <a:gd name="connsiteY20" fmla="*/ 291313 h 366943"/>
              <a:gd name="connsiteX21" fmla="*/ 736375 w 736375"/>
              <a:gd name="connsiteY21" fmla="*/ 242761 h 366943"/>
              <a:gd name="connsiteX22" fmla="*/ 712099 w 736375"/>
              <a:gd name="connsiteY22" fmla="*/ 137565 h 366943"/>
              <a:gd name="connsiteX23" fmla="*/ 695915 w 736375"/>
              <a:gd name="connsiteY23" fmla="*/ 121380 h 366943"/>
              <a:gd name="connsiteX24" fmla="*/ 687823 w 736375"/>
              <a:gd name="connsiteY24" fmla="*/ 64736 h 366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36375" h="366943">
                <a:moveTo>
                  <a:pt x="687823" y="64736"/>
                </a:moveTo>
                <a:cubicBezTo>
                  <a:pt x="679731" y="51249"/>
                  <a:pt x="661966" y="46301"/>
                  <a:pt x="647363" y="40460"/>
                </a:cubicBezTo>
                <a:cubicBezTo>
                  <a:pt x="634593" y="35352"/>
                  <a:pt x="620246" y="35704"/>
                  <a:pt x="606903" y="32368"/>
                </a:cubicBezTo>
                <a:cubicBezTo>
                  <a:pt x="598628" y="30299"/>
                  <a:pt x="590990" y="25949"/>
                  <a:pt x="582626" y="24276"/>
                </a:cubicBezTo>
                <a:cubicBezTo>
                  <a:pt x="509862" y="9723"/>
                  <a:pt x="412089" y="11007"/>
                  <a:pt x="347957" y="8092"/>
                </a:cubicBezTo>
                <a:cubicBezTo>
                  <a:pt x="329076" y="5395"/>
                  <a:pt x="310386" y="0"/>
                  <a:pt x="291313" y="0"/>
                </a:cubicBezTo>
                <a:cubicBezTo>
                  <a:pt x="250403" y="0"/>
                  <a:pt x="171707" y="2459"/>
                  <a:pt x="121380" y="16184"/>
                </a:cubicBezTo>
                <a:cubicBezTo>
                  <a:pt x="88731" y="25088"/>
                  <a:pt x="63393" y="36142"/>
                  <a:pt x="32368" y="48552"/>
                </a:cubicBezTo>
                <a:cubicBezTo>
                  <a:pt x="26973" y="56644"/>
                  <a:pt x="20015" y="63889"/>
                  <a:pt x="16184" y="72828"/>
                </a:cubicBezTo>
                <a:cubicBezTo>
                  <a:pt x="11803" y="83050"/>
                  <a:pt x="11147" y="94503"/>
                  <a:pt x="8092" y="105196"/>
                </a:cubicBezTo>
                <a:cubicBezTo>
                  <a:pt x="5749" y="113398"/>
                  <a:pt x="2697" y="121380"/>
                  <a:pt x="0" y="129472"/>
                </a:cubicBezTo>
                <a:cubicBezTo>
                  <a:pt x="3160" y="145274"/>
                  <a:pt x="14009" y="208218"/>
                  <a:pt x="24276" y="218485"/>
                </a:cubicBezTo>
                <a:cubicBezTo>
                  <a:pt x="79725" y="273934"/>
                  <a:pt x="31493" y="232525"/>
                  <a:pt x="89012" y="267037"/>
                </a:cubicBezTo>
                <a:cubicBezTo>
                  <a:pt x="105691" y="277044"/>
                  <a:pt x="119111" y="293254"/>
                  <a:pt x="137564" y="299405"/>
                </a:cubicBezTo>
                <a:cubicBezTo>
                  <a:pt x="145656" y="302102"/>
                  <a:pt x="153566" y="305428"/>
                  <a:pt x="161841" y="307497"/>
                </a:cubicBezTo>
                <a:cubicBezTo>
                  <a:pt x="208038" y="319046"/>
                  <a:pt x="193137" y="311222"/>
                  <a:pt x="234669" y="323681"/>
                </a:cubicBezTo>
                <a:cubicBezTo>
                  <a:pt x="251009" y="328583"/>
                  <a:pt x="266185" y="338968"/>
                  <a:pt x="283221" y="339865"/>
                </a:cubicBezTo>
                <a:cubicBezTo>
                  <a:pt x="469405" y="349664"/>
                  <a:pt x="385827" y="343695"/>
                  <a:pt x="534074" y="356049"/>
                </a:cubicBezTo>
                <a:cubicBezTo>
                  <a:pt x="579341" y="371140"/>
                  <a:pt x="564881" y="369998"/>
                  <a:pt x="639271" y="356049"/>
                </a:cubicBezTo>
                <a:cubicBezTo>
                  <a:pt x="656038" y="352905"/>
                  <a:pt x="687823" y="339865"/>
                  <a:pt x="687823" y="339865"/>
                </a:cubicBezTo>
                <a:cubicBezTo>
                  <a:pt x="698612" y="323681"/>
                  <a:pt x="714040" y="309766"/>
                  <a:pt x="720191" y="291313"/>
                </a:cubicBezTo>
                <a:lnTo>
                  <a:pt x="736375" y="242761"/>
                </a:lnTo>
                <a:cubicBezTo>
                  <a:pt x="734149" y="227182"/>
                  <a:pt x="726909" y="152376"/>
                  <a:pt x="712099" y="137565"/>
                </a:cubicBezTo>
                <a:lnTo>
                  <a:pt x="695915" y="121380"/>
                </a:lnTo>
                <a:cubicBezTo>
                  <a:pt x="687294" y="78275"/>
                  <a:pt x="695915" y="78223"/>
                  <a:pt x="687823" y="64736"/>
                </a:cubicBezTo>
                <a:close/>
              </a:path>
            </a:pathLst>
          </a:custGeom>
          <a:noFill/>
          <a:ln w="38100"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1420577" y="1993599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DRUG TRIALS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317189" y="1993599"/>
            <a:ext cx="279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CARDIAC SURGERY TRIALS</a:t>
            </a:r>
            <a:endParaRPr lang="en-GB" b="1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095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917"/>
    </mc:Choice>
    <mc:Fallback xmlns="">
      <p:transition spd="slow" advTm="67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0" grpId="0" animBg="1"/>
      <p:bldP spid="14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92518" y="1019415"/>
            <a:ext cx="8091465" cy="803051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What factors influence reporting? Drug trials </a:t>
            </a:r>
            <a:br>
              <a:rPr lang="en-GB" sz="2400" b="1" dirty="0"/>
            </a:br>
            <a:r>
              <a:rPr lang="en-US" sz="2400" dirty="0"/>
              <a:t> </a:t>
            </a:r>
            <a:endParaRPr lang="en-GB" sz="24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218424" y="1226951"/>
            <a:ext cx="3868340" cy="617934"/>
          </a:xfrm>
        </p:spPr>
        <p:txBody>
          <a:bodyPr>
            <a:normAutofit/>
          </a:bodyPr>
          <a:lstStyle/>
          <a:p>
            <a:r>
              <a:rPr lang="en-US" sz="2000" i="1" dirty="0"/>
              <a:t>Posting</a:t>
            </a:r>
            <a:r>
              <a:rPr lang="en-US" sz="2000" dirty="0"/>
              <a:t> influenced by </a:t>
            </a:r>
            <a:r>
              <a:rPr lang="en-US" sz="2000" u="sng" dirty="0"/>
              <a:t>phase </a:t>
            </a:r>
            <a:endParaRPr lang="en-GB" sz="2000" u="sng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301374" y="1797709"/>
            <a:ext cx="4006475" cy="1219044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500" b="1" dirty="0"/>
              <a:t>Phase 	</a:t>
            </a:r>
            <a:r>
              <a:rPr lang="en-US" sz="1500" dirty="0">
                <a:solidFill>
                  <a:srgbClr val="0000FF"/>
                </a:solidFill>
              </a:rPr>
              <a:t>PHASE 1 LEAST Likely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500" dirty="0">
                <a:solidFill>
                  <a:srgbClr val="0000FF"/>
                </a:solidFill>
              </a:rPr>
              <a:t>	OR 0.09 (95%CI 0.03, 0.26)  p &lt; 0.0001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500" b="1" dirty="0"/>
              <a:t>Patient enrolment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500" b="1" dirty="0"/>
              <a:t>	 </a:t>
            </a:r>
            <a:r>
              <a:rPr lang="en-US" sz="1500" dirty="0"/>
              <a:t>OR 1.3 (95%CI 1.0, 1.6); p = 0.06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500" b="1" dirty="0">
                <a:solidFill>
                  <a:srgbClr val="0000FF"/>
                </a:solidFill>
              </a:rPr>
              <a:t>Oncology </a:t>
            </a:r>
            <a:r>
              <a:rPr lang="en-US" sz="1500" dirty="0">
                <a:solidFill>
                  <a:srgbClr val="0000FF"/>
                </a:solidFill>
              </a:rPr>
              <a:t>trials OR 2.8 (95%CI 1.0, 7.9); p= 0.04</a:t>
            </a:r>
            <a:endParaRPr lang="en-GB" sz="1500" dirty="0">
              <a:solidFill>
                <a:srgbClr val="0000FF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>
          <a:xfrm>
            <a:off x="4366454" y="1246079"/>
            <a:ext cx="3887391" cy="617934"/>
          </a:xfrm>
        </p:spPr>
        <p:txBody>
          <a:bodyPr>
            <a:normAutofit fontScale="85000" lnSpcReduction="10000"/>
          </a:bodyPr>
          <a:lstStyle/>
          <a:p>
            <a:r>
              <a:rPr lang="en-US" i="1" dirty="0"/>
              <a:t>Publication</a:t>
            </a:r>
            <a:r>
              <a:rPr lang="en-US" dirty="0"/>
              <a:t> influenced by </a:t>
            </a:r>
            <a:r>
              <a:rPr lang="en-US" u="sng" dirty="0"/>
              <a:t>trial size  </a:t>
            </a:r>
            <a:endParaRPr lang="en-GB" u="sng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568652" y="1873525"/>
            <a:ext cx="4392037" cy="10554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 b="1" dirty="0"/>
              <a:t>Phase </a:t>
            </a:r>
            <a:r>
              <a:rPr lang="en-US" sz="1500" dirty="0"/>
              <a:t>OR 1-2 NS</a:t>
            </a:r>
          </a:p>
          <a:p>
            <a:pPr marL="0" indent="0">
              <a:buNone/>
            </a:pPr>
            <a:r>
              <a:rPr lang="en-US" sz="1500" b="1" dirty="0">
                <a:solidFill>
                  <a:srgbClr val="0000FF"/>
                </a:solidFill>
              </a:rPr>
              <a:t>Patient enrolment  </a:t>
            </a:r>
            <a:r>
              <a:rPr lang="en-US" sz="1500" dirty="0">
                <a:solidFill>
                  <a:srgbClr val="0000FF"/>
                </a:solidFill>
              </a:rPr>
              <a:t>OR 1.8 (95%CI 1.4, 2.3); p &lt; 0.0001</a:t>
            </a:r>
          </a:p>
          <a:p>
            <a:pPr marL="0" indent="0">
              <a:buNone/>
            </a:pPr>
            <a:r>
              <a:rPr lang="en-US" sz="1500" dirty="0"/>
              <a:t>Oncology trials         OR 0.5 (95%CI 0.2, 1.3); p = 0.14</a:t>
            </a:r>
            <a:endParaRPr lang="en-GB" sz="1500" dirty="0"/>
          </a:p>
          <a:p>
            <a:pPr marL="0" indent="0">
              <a:buNone/>
            </a:pPr>
            <a:endParaRPr lang="en-GB" sz="1500" dirty="0">
              <a:solidFill>
                <a:srgbClr val="0000F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5327" t="8599" b="15955"/>
          <a:stretch/>
        </p:blipFill>
        <p:spPr>
          <a:xfrm>
            <a:off x="478766" y="3220564"/>
            <a:ext cx="3409219" cy="204446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934473" y="4347322"/>
            <a:ext cx="80374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Phase 1</a:t>
            </a:r>
          </a:p>
          <a:p>
            <a:r>
              <a:rPr lang="en-US" sz="1350" dirty="0"/>
              <a:t>(SAFETY)</a:t>
            </a:r>
            <a:endParaRPr lang="en-GB" sz="1350" dirty="0"/>
          </a:p>
        </p:txBody>
      </p:sp>
      <p:sp>
        <p:nvSpPr>
          <p:cNvPr id="16" name="TextBox 15"/>
          <p:cNvSpPr txBox="1"/>
          <p:nvPr/>
        </p:nvSpPr>
        <p:spPr>
          <a:xfrm>
            <a:off x="1332012" y="5360998"/>
            <a:ext cx="184845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Ln (Patient enrollment) </a:t>
            </a:r>
            <a:endParaRPr lang="en-GB" sz="1350" dirty="0"/>
          </a:p>
        </p:txBody>
      </p:sp>
      <p:sp>
        <p:nvSpPr>
          <p:cNvPr id="17" name="TextBox 16"/>
          <p:cNvSpPr txBox="1"/>
          <p:nvPr/>
        </p:nvSpPr>
        <p:spPr>
          <a:xfrm>
            <a:off x="865089" y="5169876"/>
            <a:ext cx="39661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0	2	4	6	8</a:t>
            </a:r>
            <a:endParaRPr lang="en-GB" sz="1350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-234163" y="4197279"/>
            <a:ext cx="9849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Probability </a:t>
            </a:r>
            <a:endParaRPr lang="en-GB" sz="1350" dirty="0"/>
          </a:p>
        </p:txBody>
      </p:sp>
      <p:sp>
        <p:nvSpPr>
          <p:cNvPr id="19" name="TextBox 18"/>
          <p:cNvSpPr txBox="1"/>
          <p:nvPr/>
        </p:nvSpPr>
        <p:spPr>
          <a:xfrm>
            <a:off x="823060" y="4083003"/>
            <a:ext cx="7296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Phase 4</a:t>
            </a:r>
            <a:endParaRPr lang="en-GB" sz="1350" dirty="0"/>
          </a:p>
        </p:txBody>
      </p:sp>
      <p:sp>
        <p:nvSpPr>
          <p:cNvPr id="20" name="TextBox 19"/>
          <p:cNvSpPr txBox="1"/>
          <p:nvPr/>
        </p:nvSpPr>
        <p:spPr>
          <a:xfrm>
            <a:off x="1551085" y="3304453"/>
            <a:ext cx="7296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Phase 2</a:t>
            </a:r>
            <a:endParaRPr lang="en-GB" sz="1350" dirty="0"/>
          </a:p>
        </p:txBody>
      </p:sp>
      <p:sp>
        <p:nvSpPr>
          <p:cNvPr id="21" name="TextBox 20"/>
          <p:cNvSpPr txBox="1"/>
          <p:nvPr/>
        </p:nvSpPr>
        <p:spPr>
          <a:xfrm>
            <a:off x="756074" y="3640387"/>
            <a:ext cx="108433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Phase 3, N/A</a:t>
            </a:r>
            <a:endParaRPr lang="en-GB" sz="135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/>
          <a:srcRect l="4578" t="8415" r="710" b="16517"/>
          <a:stretch/>
        </p:blipFill>
        <p:spPr>
          <a:xfrm>
            <a:off x="4858829" y="3121684"/>
            <a:ext cx="3841670" cy="229307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034435" y="5607421"/>
            <a:ext cx="184845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Ln (Patient enrollment) </a:t>
            </a:r>
            <a:endParaRPr lang="en-GB" sz="1350" dirty="0"/>
          </a:p>
        </p:txBody>
      </p:sp>
      <p:sp>
        <p:nvSpPr>
          <p:cNvPr id="24" name="TextBox 23"/>
          <p:cNvSpPr txBox="1"/>
          <p:nvPr/>
        </p:nvSpPr>
        <p:spPr>
          <a:xfrm>
            <a:off x="5306182" y="5335563"/>
            <a:ext cx="35243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0                  2	                4	            6                 8    	</a:t>
            </a:r>
            <a:endParaRPr lang="en-GB" sz="1350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4214677" y="4050549"/>
            <a:ext cx="9849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Probability </a:t>
            </a:r>
            <a:endParaRPr lang="en-GB" sz="1350" dirty="0"/>
          </a:p>
        </p:txBody>
      </p:sp>
      <p:sp>
        <p:nvSpPr>
          <p:cNvPr id="26" name="TextBox 25"/>
          <p:cNvSpPr txBox="1"/>
          <p:nvPr/>
        </p:nvSpPr>
        <p:spPr>
          <a:xfrm>
            <a:off x="6112171" y="4129721"/>
            <a:ext cx="99257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Phase 1,2,3</a:t>
            </a:r>
            <a:endParaRPr lang="en-GB" sz="1350" dirty="0"/>
          </a:p>
        </p:txBody>
      </p:sp>
      <p:sp>
        <p:nvSpPr>
          <p:cNvPr id="27" name="TextBox 26"/>
          <p:cNvSpPr txBox="1"/>
          <p:nvPr/>
        </p:nvSpPr>
        <p:spPr>
          <a:xfrm>
            <a:off x="7132245" y="4535168"/>
            <a:ext cx="729687" cy="30008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350" dirty="0"/>
              <a:t>Phase 4</a:t>
            </a:r>
            <a:endParaRPr lang="en-GB" sz="1350" dirty="0"/>
          </a:p>
        </p:txBody>
      </p:sp>
      <p:sp>
        <p:nvSpPr>
          <p:cNvPr id="28" name="TextBox 27"/>
          <p:cNvSpPr txBox="1"/>
          <p:nvPr/>
        </p:nvSpPr>
        <p:spPr>
          <a:xfrm>
            <a:off x="7141853" y="4159864"/>
            <a:ext cx="457561" cy="30008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350" dirty="0"/>
              <a:t>N/A</a:t>
            </a:r>
            <a:endParaRPr lang="en-GB" sz="1350" dirty="0"/>
          </a:p>
        </p:txBody>
      </p:sp>
      <p:pic>
        <p:nvPicPr>
          <p:cNvPr id="29" name="Picture 28" descr="UF Signature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78" y="6215767"/>
            <a:ext cx="1721644" cy="31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838" y="6062011"/>
            <a:ext cx="1273645" cy="505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67" y="121088"/>
            <a:ext cx="2704327" cy="80199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002805" y="3129232"/>
            <a:ext cx="2351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10               50    100          1000</a:t>
            </a:r>
            <a:endParaRPr lang="en-GB" sz="1400" dirty="0"/>
          </a:p>
        </p:txBody>
      </p:sp>
      <p:sp>
        <p:nvSpPr>
          <p:cNvPr id="2" name="Rectangle 1"/>
          <p:cNvSpPr/>
          <p:nvPr/>
        </p:nvSpPr>
        <p:spPr>
          <a:xfrm>
            <a:off x="4191000" y="1524000"/>
            <a:ext cx="4769689" cy="43193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563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28"/>
    </mc:Choice>
    <mc:Fallback xmlns="">
      <p:transition spd="slow" advTm="33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814" y="1801840"/>
            <a:ext cx="4160615" cy="617934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i="1" dirty="0"/>
              <a:t>Posting</a:t>
            </a:r>
            <a:r>
              <a:rPr lang="en-US" dirty="0"/>
              <a:t> </a:t>
            </a:r>
            <a:r>
              <a:rPr lang="en-US" b="0" dirty="0"/>
              <a:t>influenced by i</a:t>
            </a:r>
            <a:r>
              <a:rPr lang="en-US" dirty="0"/>
              <a:t>ndustry/commercial sponsorship 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4356" y="1748166"/>
            <a:ext cx="3887391" cy="617934"/>
          </a:xfrm>
        </p:spPr>
        <p:txBody>
          <a:bodyPr>
            <a:normAutofit fontScale="85000" lnSpcReduction="10000"/>
          </a:bodyPr>
          <a:lstStyle/>
          <a:p>
            <a:r>
              <a:rPr lang="en-US" i="1" dirty="0"/>
              <a:t>Publication</a:t>
            </a:r>
            <a:r>
              <a:rPr lang="en-US" dirty="0"/>
              <a:t> </a:t>
            </a:r>
            <a:r>
              <a:rPr lang="en-US" b="0" dirty="0"/>
              <a:t>influenced by </a:t>
            </a:r>
            <a:r>
              <a:rPr lang="en-US" dirty="0"/>
              <a:t>trial size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691" y="2394469"/>
            <a:ext cx="4292720" cy="9268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 b="1" dirty="0">
                <a:solidFill>
                  <a:srgbClr val="0000FF"/>
                </a:solidFill>
              </a:rPr>
              <a:t>Patient enrolment </a:t>
            </a:r>
            <a:r>
              <a:rPr lang="en-US" sz="1500" dirty="0">
                <a:solidFill>
                  <a:srgbClr val="0000FF"/>
                </a:solidFill>
              </a:rPr>
              <a:t>OR 1.5 (95%CI 1.1, 1.9); p = 0.005</a:t>
            </a:r>
          </a:p>
          <a:p>
            <a:pPr marL="0" indent="0">
              <a:buNone/>
            </a:pPr>
            <a:r>
              <a:rPr lang="en-US" sz="1500" b="1" dirty="0"/>
              <a:t>Industry </a:t>
            </a:r>
            <a:r>
              <a:rPr lang="en-US" sz="1500" dirty="0"/>
              <a:t>	  OR 1.4 (95% CI 0.5, 3.6); p = 0.54</a:t>
            </a:r>
          </a:p>
          <a:p>
            <a:pPr marL="0" indent="0">
              <a:buNone/>
            </a:pPr>
            <a:r>
              <a:rPr lang="en-US" sz="1500" b="1" dirty="0"/>
              <a:t>Drug trial (Y/N)       </a:t>
            </a:r>
            <a:r>
              <a:rPr lang="en-US" sz="1500" dirty="0"/>
              <a:t>OR 1.5 (95%CI 0.7, 3.3); p = 0.25</a:t>
            </a:r>
            <a:endParaRPr lang="en-GB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GB" sz="1500" dirty="0"/>
          </a:p>
        </p:txBody>
      </p:sp>
      <p:sp>
        <p:nvSpPr>
          <p:cNvPr id="7" name="Title 8"/>
          <p:cNvSpPr txBox="1">
            <a:spLocks/>
          </p:cNvSpPr>
          <p:nvPr/>
        </p:nvSpPr>
        <p:spPr>
          <a:xfrm>
            <a:off x="394828" y="1025561"/>
            <a:ext cx="8091465" cy="80305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/>
              <a:t>What factors influence reporting? Cardiac surgery PBM  </a:t>
            </a:r>
            <a:endParaRPr lang="en-GB" sz="2400" b="1" dirty="0"/>
          </a:p>
        </p:txBody>
      </p:sp>
      <p:sp>
        <p:nvSpPr>
          <p:cNvPr id="12" name="Content Placeholder 5"/>
          <p:cNvSpPr txBox="1">
            <a:spLocks/>
          </p:cNvSpPr>
          <p:nvPr/>
        </p:nvSpPr>
        <p:spPr>
          <a:xfrm>
            <a:off x="218181" y="2472480"/>
            <a:ext cx="4399634" cy="276344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b="1" dirty="0">
                <a:solidFill>
                  <a:srgbClr val="0000FF"/>
                </a:solidFill>
              </a:rPr>
              <a:t>Industry </a:t>
            </a:r>
            <a:r>
              <a:rPr lang="en-US" sz="1500" dirty="0">
                <a:solidFill>
                  <a:srgbClr val="0000FF"/>
                </a:solidFill>
              </a:rPr>
              <a:t>	  OR 8.0 (95% CI 2.9, 21.2); p &lt;0.0001</a:t>
            </a:r>
          </a:p>
          <a:p>
            <a:pPr marL="0" indent="0">
              <a:buNone/>
            </a:pPr>
            <a:r>
              <a:rPr lang="en-US" sz="1500" b="1" dirty="0"/>
              <a:t>Patient enrolment </a:t>
            </a:r>
            <a:r>
              <a:rPr lang="en-US" sz="1500" dirty="0"/>
              <a:t>OR 0.9 (95%CI 0.7, 1.2); p = 0.66</a:t>
            </a:r>
          </a:p>
          <a:p>
            <a:pPr marL="0" indent="0">
              <a:buNone/>
            </a:pPr>
            <a:r>
              <a:rPr lang="en-US" sz="1500" b="1" dirty="0"/>
              <a:t>Drug trial (Y/N)       </a:t>
            </a:r>
            <a:r>
              <a:rPr lang="en-US" sz="1500" dirty="0"/>
              <a:t>OR 1.5 (95%CI 0.6, 3.6); p = 0.34</a:t>
            </a:r>
            <a:endParaRPr lang="en-GB" sz="1500" dirty="0"/>
          </a:p>
        </p:txBody>
      </p:sp>
      <p:pic>
        <p:nvPicPr>
          <p:cNvPr id="19" name="Picture 18" descr="UF Signatur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14" y="6321103"/>
            <a:ext cx="1721644" cy="31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225534"/>
            <a:ext cx="1273645" cy="505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068" y="137620"/>
            <a:ext cx="3124200" cy="9265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562" y="3675843"/>
            <a:ext cx="8660746" cy="254969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486400" y="3662050"/>
            <a:ext cx="29979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10               50    100          1000       5000</a:t>
            </a:r>
            <a:endParaRPr lang="en-GB" sz="1400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6400800" y="5334000"/>
            <a:ext cx="13716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425810" y="1899244"/>
            <a:ext cx="4607047" cy="43193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271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08"/>
    </mc:Choice>
    <mc:Fallback xmlns="">
      <p:transition spd="slow" advTm="27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997" y="1305553"/>
            <a:ext cx="8343150" cy="75648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What about data sharing? </a:t>
            </a:r>
            <a:br>
              <a:rPr lang="en-US" sz="3200" dirty="0"/>
            </a:br>
            <a:endParaRPr lang="en-GB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554" y="3886200"/>
            <a:ext cx="3868340" cy="27634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YES =  5 (2%) </a:t>
            </a:r>
          </a:p>
          <a:p>
            <a:pPr marL="0" indent="0">
              <a:buNone/>
            </a:pPr>
            <a:r>
              <a:rPr lang="en-US" sz="1800" dirty="0"/>
              <a:t>NO = 40 (14%) </a:t>
            </a:r>
          </a:p>
          <a:p>
            <a:pPr marL="0" indent="0">
              <a:buNone/>
            </a:pPr>
            <a:r>
              <a:rPr lang="en-US" sz="1800" b="1" dirty="0"/>
              <a:t>Not reported = 237 (84%)  </a:t>
            </a:r>
            <a:endParaRPr lang="en-GB" sz="1800" b="1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idx="1"/>
          </p:nvPr>
        </p:nvSpPr>
        <p:spPr>
          <a:xfrm>
            <a:off x="369194" y="3145725"/>
            <a:ext cx="3868340" cy="617934"/>
          </a:xfrm>
        </p:spPr>
        <p:txBody>
          <a:bodyPr/>
          <a:lstStyle/>
          <a:p>
            <a:r>
              <a:rPr lang="en-US" b="0" dirty="0"/>
              <a:t>Study 1: Drug trials n =282 </a:t>
            </a:r>
            <a:endParaRPr lang="en-GB" b="0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354816" y="3158750"/>
            <a:ext cx="3887391" cy="617934"/>
          </a:xfrm>
        </p:spPr>
        <p:txBody>
          <a:bodyPr>
            <a:normAutofit fontScale="92500"/>
          </a:bodyPr>
          <a:lstStyle/>
          <a:p>
            <a:r>
              <a:rPr lang="en-US" b="0" dirty="0"/>
              <a:t>Study 2: Cardiac surgery n = 181</a:t>
            </a:r>
            <a:endParaRPr lang="en-GB" b="0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687110" y="3904706"/>
            <a:ext cx="3868340" cy="27634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YES =  1 (&lt;1%) </a:t>
            </a:r>
          </a:p>
          <a:p>
            <a:pPr marL="0" indent="0">
              <a:buNone/>
            </a:pPr>
            <a:r>
              <a:rPr lang="en-US" sz="1800" dirty="0"/>
              <a:t>NO = 26 (14%) </a:t>
            </a:r>
          </a:p>
          <a:p>
            <a:pPr marL="0" indent="0">
              <a:buNone/>
            </a:pPr>
            <a:r>
              <a:rPr lang="en-US" sz="1800" b="1" dirty="0"/>
              <a:t>Not reported = 154 (85%)  </a:t>
            </a:r>
            <a:endParaRPr lang="en-GB" sz="1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37282" y="5235813"/>
            <a:ext cx="7035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Investigators do not prioritize open data access</a:t>
            </a:r>
            <a:endParaRPr lang="en-GB" sz="2800" dirty="0"/>
          </a:p>
        </p:txBody>
      </p:sp>
      <p:pic>
        <p:nvPicPr>
          <p:cNvPr id="11" name="Picture 10" descr="UF Signatur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10" y="6309691"/>
            <a:ext cx="1721644" cy="31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338" y="6185283"/>
            <a:ext cx="1273645" cy="505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52400"/>
            <a:ext cx="3581400" cy="1062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2621107"/>
            <a:ext cx="8489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Do trials have an individual participant data (IPD)/supporting data share plan?</a:t>
            </a:r>
            <a:endParaRPr lang="en-GB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83639" y="1814144"/>
            <a:ext cx="8434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Important for transparency, access, reproducibility, identify new information </a:t>
            </a:r>
          </a:p>
          <a:p>
            <a:pPr algn="r"/>
            <a:r>
              <a:rPr lang="en-US" sz="2000" dirty="0"/>
              <a:t> </a:t>
            </a:r>
            <a:r>
              <a:rPr lang="en-US" sz="2000" dirty="0" err="1"/>
              <a:t>Moscicki</a:t>
            </a:r>
            <a:r>
              <a:rPr lang="en-US" sz="2000" dirty="0"/>
              <a:t> R. </a:t>
            </a:r>
            <a:r>
              <a:rPr lang="en-US" sz="2000" dirty="0">
                <a:hlinkClick r:id="rId7"/>
              </a:rPr>
              <a:t>www.fdagov</a:t>
            </a:r>
            <a:r>
              <a:rPr lang="en-US" sz="2000" dirty="0"/>
              <a:t>. 2013:1–16.</a:t>
            </a:r>
            <a:r>
              <a:rPr lang="en-GB" sz="2000" dirty="0">
                <a:hlinkClick r:id="rId8"/>
              </a:rPr>
              <a:t> </a:t>
            </a:r>
            <a:endParaRPr lang="en-GB" sz="2000" dirty="0"/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45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64"/>
    </mc:Choice>
    <mc:Fallback xmlns="">
      <p:transition spd="slow" advTm="43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5790" y="1214500"/>
            <a:ext cx="7886700" cy="994172"/>
          </a:xfrm>
        </p:spPr>
        <p:txBody>
          <a:bodyPr>
            <a:normAutofit/>
          </a:bodyPr>
          <a:lstStyle/>
          <a:p>
            <a:r>
              <a:rPr lang="en-US" sz="3600" dirty="0"/>
              <a:t>Summary</a:t>
            </a:r>
            <a:endParaRPr lang="en-GB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04801" y="1981199"/>
            <a:ext cx="8458200" cy="4080811"/>
          </a:xfrm>
        </p:spPr>
        <p:txBody>
          <a:bodyPr>
            <a:no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2400" dirty="0"/>
              <a:t>An unacceptably large proportion of clinical trial evidence is missing.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400" dirty="0"/>
              <a:t>Different incentives drive </a:t>
            </a:r>
            <a:r>
              <a:rPr lang="en-US" sz="2400" b="1" dirty="0"/>
              <a:t>posting</a:t>
            </a:r>
            <a:r>
              <a:rPr lang="en-US" sz="2400" dirty="0"/>
              <a:t> vs </a:t>
            </a:r>
            <a:r>
              <a:rPr lang="en-US" sz="2400" b="1" dirty="0"/>
              <a:t>publication</a:t>
            </a:r>
            <a:r>
              <a:rPr lang="en-US" sz="2400" dirty="0"/>
              <a:t> of results</a:t>
            </a:r>
          </a:p>
          <a:p>
            <a:pPr lvl="1"/>
            <a:r>
              <a:rPr lang="en-US" sz="2400" b="1" dirty="0"/>
              <a:t>Posting</a:t>
            </a:r>
            <a:r>
              <a:rPr lang="en-US" sz="2400" dirty="0"/>
              <a:t>: Possibly trial ‘importance’ ? </a:t>
            </a:r>
          </a:p>
          <a:p>
            <a:pPr lvl="2"/>
            <a:r>
              <a:rPr lang="en-US" sz="2000" dirty="0"/>
              <a:t>Academic ‘phase 1’ least likely </a:t>
            </a:r>
            <a:r>
              <a:rPr lang="en-US" sz="2000" dirty="0">
                <a:sym typeface="Wingdings" panose="05000000000000000000" pitchFamily="2" charset="2"/>
              </a:rPr>
              <a:t> small throw-away trials? (single arm, n &lt; 20)</a:t>
            </a:r>
          </a:p>
          <a:p>
            <a:pPr lvl="2"/>
            <a:r>
              <a:rPr lang="en-US" sz="2000" dirty="0">
                <a:sym typeface="Wingdings" panose="05000000000000000000" pitchFamily="2" charset="2"/>
              </a:rPr>
              <a:t>Oncology trials more likely</a:t>
            </a:r>
          </a:p>
          <a:p>
            <a:pPr lvl="2"/>
            <a:r>
              <a:rPr lang="en-US" sz="2000" dirty="0">
                <a:sym typeface="Wingdings" panose="05000000000000000000" pitchFamily="2" charset="2"/>
              </a:rPr>
              <a:t>Industry sponsorship more likely</a:t>
            </a:r>
          </a:p>
          <a:p>
            <a:pPr marL="971550" lvl="1" indent="-457200"/>
            <a:r>
              <a:rPr lang="en-US" sz="2400" b="1" dirty="0"/>
              <a:t>Publication</a:t>
            </a:r>
            <a:r>
              <a:rPr lang="en-US" sz="2400" dirty="0"/>
              <a:t> driven primarily by sample size</a:t>
            </a:r>
          </a:p>
          <a:p>
            <a:pPr marL="628650" indent="-514350">
              <a:buFont typeface="+mj-lt"/>
              <a:buAutoNum type="arabicPeriod"/>
            </a:pPr>
            <a:r>
              <a:rPr lang="en-US" sz="2400" dirty="0"/>
              <a:t>Data sharing is not accepted by investigators</a:t>
            </a:r>
          </a:p>
          <a:p>
            <a:pPr lvl="2"/>
            <a:endParaRPr lang="en-US" dirty="0"/>
          </a:p>
        </p:txBody>
      </p:sp>
      <p:pic>
        <p:nvPicPr>
          <p:cNvPr id="4" name="Picture 3" descr="UF Signatur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78" y="6215767"/>
            <a:ext cx="1721644" cy="31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838" y="6062011"/>
            <a:ext cx="1273645" cy="505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52400"/>
            <a:ext cx="3581400" cy="10621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28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37"/>
    </mc:Choice>
    <mc:Fallback xmlns="">
      <p:transition spd="slow" advTm="50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32297"/>
            <a:ext cx="7886700" cy="994172"/>
          </a:xfrm>
        </p:spPr>
        <p:txBody>
          <a:bodyPr>
            <a:normAutofit/>
          </a:bodyPr>
          <a:lstStyle/>
          <a:p>
            <a:r>
              <a:rPr lang="en-US" sz="2800" dirty="0"/>
              <a:t>Recommendations 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050" y="2057399"/>
            <a:ext cx="8362950" cy="400461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b="1" dirty="0"/>
              <a:t>Investigators must be incentivized to promptly and completely report all results</a:t>
            </a:r>
            <a:endParaRPr lang="en-US" sz="2400" dirty="0"/>
          </a:p>
          <a:p>
            <a:pPr marL="0" indent="0">
              <a:buNone/>
            </a:pPr>
            <a:r>
              <a:rPr lang="en-US" sz="2000" i="1" dirty="0"/>
              <a:t>Punitive:</a:t>
            </a:r>
          </a:p>
          <a:p>
            <a:pPr indent="-169863"/>
            <a:r>
              <a:rPr lang="en-US" sz="2000" dirty="0"/>
              <a:t>Penalties for noncompliance are already in place and should be enforced </a:t>
            </a:r>
            <a:endParaRPr lang="en-US" sz="2000" dirty="0">
              <a:sym typeface="Wingdings" panose="05000000000000000000" pitchFamily="2" charset="2"/>
            </a:endParaRPr>
          </a:p>
          <a:p>
            <a:pPr indent="-169863"/>
            <a:r>
              <a:rPr lang="en-US" sz="2000" dirty="0"/>
              <a:t>“Name and shame”;  funding sanctions </a:t>
            </a:r>
          </a:p>
          <a:p>
            <a:pPr marL="173038" indent="-169863">
              <a:buNone/>
            </a:pPr>
            <a:r>
              <a:rPr lang="en-US" sz="2000" i="1" dirty="0"/>
              <a:t>More positive: Research community initiatives</a:t>
            </a:r>
          </a:p>
          <a:p>
            <a:pPr indent="-169863"/>
            <a:r>
              <a:rPr lang="en-US" sz="2000" b="1" dirty="0"/>
              <a:t>Investigator education (priority) </a:t>
            </a:r>
          </a:p>
          <a:p>
            <a:pPr indent="-169863"/>
            <a:r>
              <a:rPr lang="en-US" sz="2000" dirty="0"/>
              <a:t>Simplify information linkage</a:t>
            </a:r>
          </a:p>
          <a:p>
            <a:pPr indent="-169863"/>
            <a:r>
              <a:rPr lang="en-US" sz="2000" dirty="0"/>
              <a:t>Provide centralized and routine audit cycles</a:t>
            </a:r>
          </a:p>
          <a:p>
            <a:pPr indent="-169863"/>
            <a:r>
              <a:rPr lang="en-US" sz="2000" dirty="0"/>
              <a:t>Prioritize development of robust “living” reviews</a:t>
            </a:r>
            <a:endParaRPr lang="en-GB" sz="2000" dirty="0"/>
          </a:p>
        </p:txBody>
      </p:sp>
      <p:pic>
        <p:nvPicPr>
          <p:cNvPr id="4" name="Picture 3" descr="UF Signatur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78" y="6215767"/>
            <a:ext cx="1721644" cy="31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838" y="6062011"/>
            <a:ext cx="1273645" cy="505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52400"/>
            <a:ext cx="3581400" cy="10621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3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87"/>
    </mc:Choice>
    <mc:Fallback xmlns="">
      <p:transition spd="slow" advTm="51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2" y="2089328"/>
            <a:ext cx="8899398" cy="3158109"/>
          </a:xfrm>
          <a:prstGeom prst="rect">
            <a:avLst/>
          </a:prstGeom>
        </p:spPr>
      </p:pic>
      <p:pic>
        <p:nvPicPr>
          <p:cNvPr id="3" name="Picture 2" descr="UF Signatur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78" y="6215767"/>
            <a:ext cx="1721644" cy="31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838" y="6062011"/>
            <a:ext cx="1273645" cy="505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52400"/>
            <a:ext cx="3581400" cy="10621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64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8"/>
    </mc:Choice>
    <mc:Fallback xmlns="">
      <p:transition spd="slow" advTm="7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396" y="1064133"/>
            <a:ext cx="7886700" cy="994172"/>
          </a:xfrm>
        </p:spPr>
        <p:txBody>
          <a:bodyPr>
            <a:normAutofit/>
          </a:bodyPr>
          <a:lstStyle/>
          <a:p>
            <a:r>
              <a:rPr lang="en-US" sz="3600" b="1" dirty="0"/>
              <a:t>The problem</a:t>
            </a:r>
            <a:endParaRPr lang="en-GB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46966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Best-practice clinical decision making requires </a:t>
            </a:r>
          </a:p>
          <a:p>
            <a:pPr marL="0" indent="0" algn="ctr">
              <a:buNone/>
            </a:pPr>
            <a:r>
              <a:rPr lang="en-US" sz="2800" u="sng" dirty="0"/>
              <a:t>reliable</a:t>
            </a:r>
            <a:r>
              <a:rPr lang="en-US" sz="2800" dirty="0"/>
              <a:t>, </a:t>
            </a:r>
            <a:r>
              <a:rPr lang="en-US" sz="2800" u="sng" dirty="0"/>
              <a:t>timely</a:t>
            </a:r>
            <a:r>
              <a:rPr lang="en-US" sz="2800" dirty="0"/>
              <a:t>, </a:t>
            </a:r>
            <a:r>
              <a:rPr lang="en-US" sz="2800" u="sng" dirty="0"/>
              <a:t>accessible</a:t>
            </a:r>
            <a:r>
              <a:rPr lang="en-US" sz="2800" dirty="0"/>
              <a:t>, and </a:t>
            </a:r>
            <a:r>
              <a:rPr lang="en-US" sz="2800" u="sng" dirty="0"/>
              <a:t>transparently reported</a:t>
            </a:r>
            <a:r>
              <a:rPr lang="en-US" sz="2800" dirty="0"/>
              <a:t> information.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Evidence will be </a:t>
            </a:r>
            <a:r>
              <a:rPr lang="en-US" sz="2800" i="1" dirty="0"/>
              <a:t>misleading </a:t>
            </a:r>
            <a:r>
              <a:rPr lang="en-US" sz="2800" dirty="0"/>
              <a:t>if it </a:t>
            </a:r>
          </a:p>
          <a:p>
            <a:r>
              <a:rPr lang="en-US" sz="2800" dirty="0"/>
              <a:t>Lags behind evolving practice  </a:t>
            </a:r>
          </a:p>
          <a:p>
            <a:r>
              <a:rPr lang="en-US" sz="2800" dirty="0"/>
              <a:t>Is based on biased, incomplete, or unreported information </a:t>
            </a:r>
            <a:endParaRPr lang="en-GB" sz="2800" dirty="0"/>
          </a:p>
        </p:txBody>
      </p:sp>
      <p:pic>
        <p:nvPicPr>
          <p:cNvPr id="4" name="Picture 3" descr="UF Signatur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78" y="6215767"/>
            <a:ext cx="1721644" cy="31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838" y="6062011"/>
            <a:ext cx="1273645" cy="505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068" y="137620"/>
            <a:ext cx="3124200" cy="92651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0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04"/>
    </mc:Choice>
    <mc:Fallback xmlns="">
      <p:transition spd="slow" advTm="32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362200" y="999286"/>
            <a:ext cx="4538639" cy="753314"/>
          </a:xfrm>
        </p:spPr>
        <p:txBody>
          <a:bodyPr>
            <a:normAutofit/>
          </a:bodyPr>
          <a:lstStyle/>
          <a:p>
            <a:r>
              <a:rPr lang="en-US" sz="2700" b="1" dirty="0"/>
              <a:t>A universal ethical obligation </a:t>
            </a:r>
            <a:endParaRPr lang="en-GB" sz="2700" b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02408" y="1600199"/>
            <a:ext cx="8612992" cy="446181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/>
              <a:t>Declaration of Helsinki and 2015 WHO position statement </a:t>
            </a:r>
          </a:p>
          <a:p>
            <a:pPr marL="0" indent="0" algn="ctr">
              <a:buNone/>
            </a:pPr>
            <a:r>
              <a:rPr lang="en-US" sz="2400" b="1" dirty="0"/>
              <a:t>Investigators have a “universal ethical obligation” </a:t>
            </a:r>
          </a:p>
          <a:p>
            <a:pPr marL="0" indent="0" algn="ctr">
              <a:buNone/>
            </a:pPr>
            <a:r>
              <a:rPr lang="en-US" sz="2400" b="1" dirty="0"/>
              <a:t>to report the results of every clinical trial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When trial results are reported late or never: </a:t>
            </a:r>
          </a:p>
          <a:p>
            <a:r>
              <a:rPr lang="en-US" sz="2400" dirty="0"/>
              <a:t>Evidence base is </a:t>
            </a:r>
            <a:r>
              <a:rPr lang="en-US" sz="2400" b="1" dirty="0"/>
              <a:t>distorted and misleading</a:t>
            </a:r>
            <a:r>
              <a:rPr lang="en-US" sz="2400" dirty="0"/>
              <a:t> </a:t>
            </a:r>
          </a:p>
          <a:p>
            <a:r>
              <a:rPr lang="en-AU" sz="2400" dirty="0"/>
              <a:t>Informed decision-making will be </a:t>
            </a:r>
            <a:r>
              <a:rPr lang="en-AU" sz="2400" b="1" dirty="0"/>
              <a:t>seriously compromised </a:t>
            </a:r>
          </a:p>
          <a:p>
            <a:r>
              <a:rPr lang="en-AU" sz="2400" dirty="0"/>
              <a:t>Patients will be </a:t>
            </a:r>
            <a:r>
              <a:rPr lang="en-AU" sz="2400" b="1" dirty="0"/>
              <a:t>harmed or killed</a:t>
            </a:r>
          </a:p>
          <a:p>
            <a:pPr marL="0" indent="0">
              <a:buNone/>
            </a:pPr>
            <a:endParaRPr lang="en-AU" sz="1000" dirty="0"/>
          </a:p>
          <a:p>
            <a:pPr marL="0" indent="0" algn="ctr">
              <a:buNone/>
            </a:pPr>
            <a:r>
              <a:rPr lang="en-AU" sz="2400" dirty="0"/>
              <a:t>Therefore distortion and suppression of trial results are </a:t>
            </a:r>
            <a:r>
              <a:rPr lang="en-AU" sz="2400" b="1" i="1" dirty="0"/>
              <a:t>negligent</a:t>
            </a:r>
            <a:r>
              <a:rPr lang="en-AU" sz="2400" dirty="0"/>
              <a:t> and </a:t>
            </a:r>
            <a:r>
              <a:rPr lang="en-AU" sz="2400" b="1" i="1" dirty="0"/>
              <a:t>unethical</a:t>
            </a:r>
            <a:endParaRPr lang="en-GB" sz="2400" b="1" i="1" dirty="0"/>
          </a:p>
          <a:p>
            <a:pPr lvl="2"/>
            <a:endParaRPr lang="en-US" dirty="0"/>
          </a:p>
        </p:txBody>
      </p:sp>
      <p:pic>
        <p:nvPicPr>
          <p:cNvPr id="4" name="Picture 3" descr="UF Signatur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78" y="6215767"/>
            <a:ext cx="1721644" cy="31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838" y="6062011"/>
            <a:ext cx="1273645" cy="505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068" y="137620"/>
            <a:ext cx="3124200" cy="92651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9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61"/>
    </mc:Choice>
    <mc:Fallback xmlns="">
      <p:transition spd="slow" advTm="57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9856" y="1292841"/>
            <a:ext cx="7886700" cy="994172"/>
          </a:xfrm>
        </p:spPr>
        <p:txBody>
          <a:bodyPr>
            <a:noAutofit/>
          </a:bodyPr>
          <a:lstStyle/>
          <a:p>
            <a:r>
              <a:rPr lang="en-US" sz="3600" dirty="0"/>
              <a:t>It is now against the LAW not to report</a:t>
            </a:r>
            <a:br>
              <a:rPr lang="en-GB" sz="3600" dirty="0"/>
            </a:b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81200"/>
            <a:ext cx="8297083" cy="38100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/>
              <a:t>Researchers required to post study findings on a public registry within 1 year of completion </a:t>
            </a:r>
          </a:p>
          <a:p>
            <a:pPr marL="0" indent="0">
              <a:buNone/>
            </a:pPr>
            <a:r>
              <a:rPr lang="en-US" sz="2800" dirty="0"/>
              <a:t>Heavy fines ($10,000/day) but </a:t>
            </a:r>
            <a:r>
              <a:rPr lang="en-US" sz="2800" b="1" dirty="0"/>
              <a:t>never enforced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b="1" dirty="0"/>
              <a:t>BUT</a:t>
            </a:r>
            <a:r>
              <a:rPr lang="en-US" sz="2800" dirty="0"/>
              <a:t> Grey area in interpretation of intent: </a:t>
            </a:r>
          </a:p>
          <a:p>
            <a:pPr marL="0" indent="0">
              <a:buNone/>
            </a:pPr>
            <a:r>
              <a:rPr lang="en-US" sz="2800" dirty="0"/>
              <a:t>2007 FDA Amendment Act interpreted to apply to approved drugs only</a:t>
            </a:r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en-US" sz="2800" b="1" dirty="0"/>
              <a:t>Feb 2020  </a:t>
            </a:r>
            <a:r>
              <a:rPr lang="en-US" sz="2800" dirty="0"/>
              <a:t>Federal lawsuit against US DHHS to compel reporting</a:t>
            </a:r>
          </a:p>
          <a:p>
            <a:pPr marL="396875" indent="-169863"/>
            <a:r>
              <a:rPr lang="en-US" sz="2800" dirty="0"/>
              <a:t>NY judge rules this narrow interpretation is WRONG </a:t>
            </a:r>
          </a:p>
          <a:p>
            <a:endParaRPr lang="en-US" sz="2800" dirty="0"/>
          </a:p>
          <a:p>
            <a:pPr marL="0" indent="0" algn="ctr">
              <a:buNone/>
            </a:pPr>
            <a:r>
              <a:rPr lang="en-US" sz="2800" b="1" dirty="0"/>
              <a:t>Hundreds of trials are therefore breaking the law</a:t>
            </a:r>
          </a:p>
          <a:p>
            <a:endParaRPr lang="en-GB" dirty="0"/>
          </a:p>
        </p:txBody>
      </p:sp>
      <p:pic>
        <p:nvPicPr>
          <p:cNvPr id="4" name="Picture 3" descr="UF Signatur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78" y="6215767"/>
            <a:ext cx="1721644" cy="31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838" y="6062011"/>
            <a:ext cx="1273645" cy="505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068" y="137620"/>
            <a:ext cx="3124200" cy="92651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16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76"/>
    </mc:Choice>
    <mc:Fallback xmlns="">
      <p:transition spd="slow" advTm="79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71269"/>
            <a:ext cx="7886700" cy="994172"/>
          </a:xfrm>
        </p:spPr>
        <p:txBody>
          <a:bodyPr>
            <a:normAutofit/>
          </a:bodyPr>
          <a:lstStyle/>
          <a:p>
            <a:r>
              <a:rPr lang="en-US" sz="3200" dirty="0"/>
              <a:t>Academic trials are out of compliance 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336" y="1910060"/>
            <a:ext cx="8392064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Industry-sponsored trials are more compliant than academic trials</a:t>
            </a:r>
          </a:p>
          <a:p>
            <a:pPr marL="0" indent="0">
              <a:buNone/>
            </a:pPr>
            <a:r>
              <a:rPr lang="en-US" sz="2400" dirty="0"/>
              <a:t>2015 		40 US universities non-compliant </a:t>
            </a:r>
          </a:p>
          <a:p>
            <a:pPr marL="0" indent="0">
              <a:buNone/>
            </a:pPr>
            <a:r>
              <a:rPr lang="en-US" sz="2400" dirty="0"/>
              <a:t>2017		25/40 still non-compliant</a:t>
            </a:r>
          </a:p>
          <a:p>
            <a:pPr marL="1371600" lvl="4" indent="0">
              <a:buNone/>
            </a:pPr>
            <a:r>
              <a:rPr lang="en-US" sz="2400" dirty="0"/>
              <a:t>	512/1158 trials without results</a:t>
            </a:r>
          </a:p>
          <a:p>
            <a:pPr marL="457200" lvl="6" indent="-457200">
              <a:buAutoNum type="arabicPlain" startAt="2019"/>
            </a:pPr>
            <a:r>
              <a:rPr lang="en-US" sz="2400" dirty="0"/>
              <a:t>                  27 UK universities; 11% compliance</a:t>
            </a:r>
          </a:p>
          <a:p>
            <a:pPr marL="0" lvl="4" indent="0">
              <a:buNone/>
            </a:pPr>
            <a:r>
              <a:rPr lang="en-US" sz="2400" dirty="0"/>
              <a:t>		1671 trials without results</a:t>
            </a:r>
          </a:p>
          <a:p>
            <a:pPr marL="0" lvl="4" indent="0">
              <a:buNone/>
            </a:pP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82178" y="4763641"/>
            <a:ext cx="88185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1400" dirty="0"/>
              <a:t>Bruckner T et al. 2019 Clinical trial transparency at US Universities: Compliance with U.S. law and global best practices  </a:t>
            </a:r>
            <a:r>
              <a:rPr lang="en-US" sz="1400" dirty="0">
                <a:hlinkClick r:id="rId4"/>
              </a:rPr>
              <a:t>http://www.altreroute.com/clinicaltrials/assets/download/UniversityTransparencyReport2019.pdf</a:t>
            </a:r>
            <a:r>
              <a:rPr lang="en-US" sz="1400" dirty="0"/>
              <a:t>. </a:t>
            </a:r>
          </a:p>
          <a:p>
            <a:pPr marL="457200" indent="-457200"/>
            <a:r>
              <a:rPr lang="en-US" sz="1400" dirty="0" err="1"/>
              <a:t>TranspariMED</a:t>
            </a:r>
            <a:r>
              <a:rPr lang="en-US" sz="1400" dirty="0"/>
              <a:t> </a:t>
            </a:r>
            <a:r>
              <a:rPr lang="en-GB" sz="1400" dirty="0">
                <a:hlinkClick r:id="rId5"/>
              </a:rPr>
              <a:t>https://www.transparimed.org/reports</a:t>
            </a:r>
            <a:endParaRPr lang="en-US" sz="1400" dirty="0"/>
          </a:p>
          <a:p>
            <a:pPr marL="457200" indent="-457200"/>
            <a:endParaRPr lang="en-US" sz="1400" dirty="0"/>
          </a:p>
        </p:txBody>
      </p:sp>
      <p:pic>
        <p:nvPicPr>
          <p:cNvPr id="5" name="Picture 4" descr="UF Signature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78" y="6215767"/>
            <a:ext cx="1721644" cy="31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838" y="6062011"/>
            <a:ext cx="1273645" cy="505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068" y="137620"/>
            <a:ext cx="3124200" cy="926513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4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84"/>
    </mc:Choice>
    <mc:Fallback xmlns="">
      <p:transition spd="slow" advTm="41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39448"/>
            <a:ext cx="7886700" cy="994172"/>
          </a:xfrm>
        </p:spPr>
        <p:txBody>
          <a:bodyPr>
            <a:normAutofit/>
          </a:bodyPr>
          <a:lstStyle/>
          <a:p>
            <a:r>
              <a:rPr lang="en-US" sz="2700" dirty="0"/>
              <a:t>Why is trial registry data important? </a:t>
            </a:r>
            <a:endParaRPr lang="en-GB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94593" y="1877603"/>
            <a:ext cx="4435890" cy="52557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2000" b="1" dirty="0"/>
              <a:t>Disadvantages of systematic reviews and meta-analyses</a:t>
            </a:r>
          </a:p>
          <a:p>
            <a:r>
              <a:rPr lang="en-CA" sz="2000" dirty="0"/>
              <a:t>Slow compilation  </a:t>
            </a:r>
          </a:p>
          <a:p>
            <a:r>
              <a:rPr lang="en-CA" sz="2000" dirty="0"/>
              <a:t>Labour-intensive  </a:t>
            </a:r>
          </a:p>
          <a:p>
            <a:r>
              <a:rPr lang="en-CA" sz="2000" dirty="0"/>
              <a:t>Cannot keep up with rapidly evolving challenges and standards for patient care</a:t>
            </a:r>
            <a:r>
              <a:rPr lang="en-AU" sz="2000" dirty="0"/>
              <a:t>.</a:t>
            </a:r>
          </a:p>
          <a:p>
            <a:r>
              <a:rPr lang="en-AU" sz="2000" dirty="0"/>
              <a:t>Only as good as the evidence base</a:t>
            </a:r>
          </a:p>
          <a:p>
            <a:pPr lvl="1"/>
            <a:r>
              <a:rPr lang="en-AU" sz="1600" dirty="0"/>
              <a:t>Omission of potentially useful evidence (e.g. observational studies)</a:t>
            </a:r>
          </a:p>
          <a:p>
            <a:pPr lvl="1"/>
            <a:r>
              <a:rPr lang="en-AU" sz="1600" dirty="0"/>
              <a:t>Publication process is SLOW</a:t>
            </a:r>
          </a:p>
          <a:p>
            <a:pPr lvl="1"/>
            <a:r>
              <a:rPr lang="en-AU" sz="1600" dirty="0"/>
              <a:t>Publication bias, selective outcome reporting </a:t>
            </a:r>
          </a:p>
          <a:p>
            <a:endParaRPr lang="en-GB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6968" y="1877603"/>
            <a:ext cx="3886200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000" b="1" dirty="0"/>
              <a:t>Advantages of registry results</a:t>
            </a:r>
          </a:p>
          <a:p>
            <a:r>
              <a:rPr lang="en-CA" sz="2000" dirty="0"/>
              <a:t>Nimble (posting within 1 year)</a:t>
            </a:r>
          </a:p>
          <a:p>
            <a:r>
              <a:rPr lang="en-CA" sz="2000" dirty="0"/>
              <a:t>Not subject to journal lag </a:t>
            </a:r>
          </a:p>
          <a:p>
            <a:r>
              <a:rPr lang="en-CA" sz="2000" dirty="0"/>
              <a:t>Public access </a:t>
            </a:r>
          </a:p>
        </p:txBody>
      </p:sp>
      <p:pic>
        <p:nvPicPr>
          <p:cNvPr id="5" name="Picture 4" descr="UF Signatur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78" y="6215767"/>
            <a:ext cx="1721644" cy="31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838" y="6062011"/>
            <a:ext cx="1273645" cy="505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068" y="137620"/>
            <a:ext cx="3124200" cy="926513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4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41"/>
    </mc:Choice>
    <mc:Fallback xmlns="">
      <p:transition spd="slow" advTm="80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67" y="1308239"/>
            <a:ext cx="7886700" cy="599361"/>
          </a:xfrm>
        </p:spPr>
        <p:txBody>
          <a:bodyPr>
            <a:normAutofit fontScale="90000"/>
          </a:bodyPr>
          <a:lstStyle/>
          <a:p>
            <a:r>
              <a:rPr lang="en-US" dirty="0"/>
              <a:t> Objectives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2095050"/>
            <a:ext cx="7709535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400" dirty="0"/>
              <a:t>Evaluate </a:t>
            </a:r>
            <a:r>
              <a:rPr lang="en-CA" sz="2400" b="1" dirty="0"/>
              <a:t>performance gaps </a:t>
            </a:r>
            <a:r>
              <a:rPr lang="en-CA" sz="2400" dirty="0"/>
              <a:t>and </a:t>
            </a:r>
            <a:r>
              <a:rPr lang="en-CA" sz="2400" b="1" dirty="0"/>
              <a:t>evidence disappearance </a:t>
            </a:r>
            <a:r>
              <a:rPr lang="en-CA" sz="2400" dirty="0"/>
              <a:t>for </a:t>
            </a:r>
            <a:r>
              <a:rPr lang="en-CA" sz="2400" i="1" dirty="0"/>
              <a:t>academic–sponsored</a:t>
            </a:r>
            <a:r>
              <a:rPr lang="en-CA" sz="2400" dirty="0"/>
              <a:t> clinical studies related to </a:t>
            </a:r>
          </a:p>
          <a:p>
            <a:r>
              <a:rPr lang="en-CA" sz="2400" dirty="0"/>
              <a:t>Drug trials</a:t>
            </a:r>
          </a:p>
          <a:p>
            <a:r>
              <a:rPr lang="en-CA" sz="2400" dirty="0"/>
              <a:t>Blood management in cardiac surgery</a:t>
            </a:r>
          </a:p>
          <a:p>
            <a:endParaRPr lang="en-CA" sz="2400" dirty="0"/>
          </a:p>
        </p:txBody>
      </p:sp>
      <p:pic>
        <p:nvPicPr>
          <p:cNvPr id="4" name="Picture 3" descr="UF Signatur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78" y="6215767"/>
            <a:ext cx="1721644" cy="31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838" y="6062011"/>
            <a:ext cx="1273645" cy="505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068" y="137620"/>
            <a:ext cx="3124200" cy="92651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28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35"/>
    </mc:Choice>
    <mc:Fallback xmlns="">
      <p:transition spd="slow" advTm="15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914400"/>
            <a:ext cx="7886700" cy="994172"/>
          </a:xfrm>
        </p:spPr>
        <p:txBody>
          <a:bodyPr>
            <a:normAutofit/>
          </a:bodyPr>
          <a:lstStyle/>
          <a:p>
            <a:r>
              <a:rPr lang="en-US" sz="2800" dirty="0"/>
              <a:t>Auditing </a:t>
            </a:r>
            <a:r>
              <a:rPr lang="en-US" sz="2800" i="1" dirty="0"/>
              <a:t>ClinicalTrials.gov: </a:t>
            </a:r>
            <a:r>
              <a:rPr lang="en-US" sz="2800" dirty="0"/>
              <a:t>Methods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032" y="172231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/>
              <a:t>Study 1. </a:t>
            </a:r>
            <a:r>
              <a:rPr lang="en-US" sz="2400" b="1" dirty="0"/>
              <a:t>Drug interventional trials </a:t>
            </a:r>
          </a:p>
          <a:p>
            <a:pPr marL="0" indent="0">
              <a:buNone/>
            </a:pPr>
            <a:r>
              <a:rPr lang="en-GB" sz="2400" dirty="0"/>
              <a:t>Sampled all trials from </a:t>
            </a:r>
            <a:r>
              <a:rPr lang="en-GB" sz="2400" u="sng" dirty="0"/>
              <a:t>academic centres</a:t>
            </a:r>
            <a:r>
              <a:rPr lang="en-GB" sz="2400" dirty="0"/>
              <a:t>  2007-2018</a:t>
            </a:r>
          </a:p>
          <a:p>
            <a:r>
              <a:rPr lang="en-GB" sz="2400" dirty="0"/>
              <a:t>Random sampling without replacement (SAS v.9.4)</a:t>
            </a:r>
          </a:p>
          <a:p>
            <a:r>
              <a:rPr lang="en-US" sz="2400" dirty="0"/>
              <a:t>Stratified by status and results</a:t>
            </a:r>
          </a:p>
          <a:p>
            <a:pPr lvl="1"/>
            <a:r>
              <a:rPr lang="en-US" sz="2400" dirty="0"/>
              <a:t>Terminated with results n = 100; no results n = 100</a:t>
            </a:r>
          </a:p>
          <a:p>
            <a:pPr lvl="1"/>
            <a:r>
              <a:rPr lang="en-US" sz="2400" dirty="0"/>
              <a:t>Completed with results n = 200, no results n = 200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Extracted </a:t>
            </a:r>
            <a:r>
              <a:rPr lang="en-US" sz="2400" b="1" dirty="0"/>
              <a:t>drug trials</a:t>
            </a:r>
            <a:r>
              <a:rPr lang="en-US" sz="2400" dirty="0"/>
              <a:t> n = 282 trials (out of 600 trials)</a:t>
            </a:r>
            <a:endParaRPr lang="en-GB" sz="2400" dirty="0"/>
          </a:p>
          <a:p>
            <a:endParaRPr lang="en-GB" sz="2400" dirty="0"/>
          </a:p>
        </p:txBody>
      </p:sp>
      <p:pic>
        <p:nvPicPr>
          <p:cNvPr id="4" name="Picture 3" descr="UF Signatur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78" y="6215767"/>
            <a:ext cx="1721644" cy="31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838" y="6062011"/>
            <a:ext cx="1273645" cy="505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068" y="137620"/>
            <a:ext cx="3124200" cy="92651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05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65"/>
    </mc:Choice>
    <mc:Fallback xmlns="">
      <p:transition spd="slow" advTm="30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011395"/>
            <a:ext cx="7886700" cy="994172"/>
          </a:xfrm>
        </p:spPr>
        <p:txBody>
          <a:bodyPr>
            <a:normAutofit/>
          </a:bodyPr>
          <a:lstStyle/>
          <a:p>
            <a:r>
              <a:rPr lang="en-US" sz="3600" dirty="0"/>
              <a:t>Auditing </a:t>
            </a:r>
            <a:r>
              <a:rPr lang="en-US" sz="3600" i="1" dirty="0"/>
              <a:t>ClinicalTrials.gov: </a:t>
            </a:r>
            <a:r>
              <a:rPr lang="en-US" sz="3600" dirty="0"/>
              <a:t>Methods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80754"/>
            <a:ext cx="84582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Study 2: Cardiac surgery and patient blood management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Systematic topic selection on key words.</a:t>
            </a:r>
          </a:p>
          <a:p>
            <a:pPr marL="0" indent="0">
              <a:buNone/>
            </a:pPr>
            <a:r>
              <a:rPr lang="en-US" sz="2800" dirty="0"/>
              <a:t>2386 trials screened</a:t>
            </a:r>
          </a:p>
          <a:p>
            <a:pPr marL="0" indent="0">
              <a:buNone/>
            </a:pPr>
            <a:r>
              <a:rPr lang="en-US" sz="2800" dirty="0"/>
              <a:t>181 eligible (2008-2018)</a:t>
            </a:r>
          </a:p>
          <a:p>
            <a:pPr marL="0" indent="0">
              <a:buNone/>
            </a:pPr>
            <a:endParaRPr lang="en-US" sz="2800" dirty="0"/>
          </a:p>
          <a:p>
            <a:pPr marL="342900" lvl="1" indent="0" algn="r">
              <a:buNone/>
            </a:pPr>
            <a:r>
              <a:rPr lang="en-GB" sz="1800" dirty="0"/>
              <a:t>Some data already published in Reynolds PS.</a:t>
            </a:r>
            <a:r>
              <a:rPr lang="en-GB" sz="1800" i="1" dirty="0"/>
              <a:t> J Extra </a:t>
            </a:r>
            <a:r>
              <a:rPr lang="en-GB" sz="1800" i="1" dirty="0" err="1"/>
              <a:t>Corpor</a:t>
            </a:r>
            <a:r>
              <a:rPr lang="en-GB" sz="1800" i="1" dirty="0"/>
              <a:t> Technol</a:t>
            </a:r>
            <a:r>
              <a:rPr lang="en-GB" sz="1800" dirty="0"/>
              <a:t>. 2020;52:126–34</a:t>
            </a:r>
          </a:p>
        </p:txBody>
      </p:sp>
      <p:pic>
        <p:nvPicPr>
          <p:cNvPr id="4" name="Picture 3" descr="UF Signatur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78" y="6215767"/>
            <a:ext cx="1721644" cy="31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838" y="6062011"/>
            <a:ext cx="1273645" cy="505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28600"/>
            <a:ext cx="3124200" cy="92651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8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16"/>
    </mc:Choice>
    <mc:Fallback xmlns="">
      <p:transition spd="slow" advTm="17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|2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E8F4CB36A4624086990735051B20C4" ma:contentTypeVersion="12" ma:contentTypeDescription="Create a new document." ma:contentTypeScope="" ma:versionID="32782be634f92c61d2a59ff0d01b87f7">
  <xsd:schema xmlns:xsd="http://www.w3.org/2001/XMLSchema" xmlns:xs="http://www.w3.org/2001/XMLSchema" xmlns:p="http://schemas.microsoft.com/office/2006/metadata/properties" xmlns:ns2="f09b97b9-32b4-4a0e-a23f-4b352d34f850" xmlns:ns3="15161fa6-f2a0-47c7-a56b-949e6bf7f194" targetNamespace="http://schemas.microsoft.com/office/2006/metadata/properties" ma:root="true" ma:fieldsID="bee33552c65052e1c613cf3d0a1a7405" ns2:_="" ns3:_="">
    <xsd:import namespace="f09b97b9-32b4-4a0e-a23f-4b352d34f850"/>
    <xsd:import namespace="15161fa6-f2a0-47c7-a56b-949e6bf7f1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9b97b9-32b4-4a0e-a23f-4b352d34f8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161fa6-f2a0-47c7-a56b-949e6bf7f19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428647C-A17B-42D9-8281-949E6099F12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BDA03E2-2FF2-4994-8283-4BD9545A0D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9b97b9-32b4-4a0e-a23f-4b352d34f850"/>
    <ds:schemaRef ds:uri="15161fa6-f2a0-47c7-a56b-949e6bf7f1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CBCA94D-9BFD-4FB0-BF75-F8DC5286CB9A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15161fa6-f2a0-47c7-a56b-949e6bf7f194"/>
    <ds:schemaRef ds:uri="http://purl.org/dc/terms/"/>
    <ds:schemaRef ds:uri="http://schemas.openxmlformats.org/package/2006/metadata/core-properties"/>
    <ds:schemaRef ds:uri="f09b97b9-32b4-4a0e-a23f-4b352d34f850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1549</TotalTime>
  <Words>1268</Words>
  <Application>Microsoft Office PowerPoint</Application>
  <PresentationFormat>On-screen Show (4:3)</PresentationFormat>
  <Paragraphs>183</Paragraphs>
  <Slides>17</Slides>
  <Notes>1</Notes>
  <HiddenSlides>0</HiddenSlides>
  <MMClips>17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PowerPoint Presentation</vt:lpstr>
      <vt:lpstr>The problem</vt:lpstr>
      <vt:lpstr>A universal ethical obligation </vt:lpstr>
      <vt:lpstr>It is now against the LAW not to report </vt:lpstr>
      <vt:lpstr>Academic trials are out of compliance </vt:lpstr>
      <vt:lpstr>Why is trial registry data important? </vt:lpstr>
      <vt:lpstr> Objectives </vt:lpstr>
      <vt:lpstr>Auditing ClinicalTrials.gov: Methods</vt:lpstr>
      <vt:lpstr>Auditing ClinicalTrials.gov: Methods</vt:lpstr>
      <vt:lpstr>Trial results matter to patients </vt:lpstr>
      <vt:lpstr>How many trials reported results?  Approximately 1 in 3 </vt:lpstr>
      <vt:lpstr>What factors influence reporting? Drug trials   </vt:lpstr>
      <vt:lpstr>PowerPoint Presentation</vt:lpstr>
      <vt:lpstr>What about data sharing?  </vt:lpstr>
      <vt:lpstr>Summary</vt:lpstr>
      <vt:lpstr>Recommendations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Angie Stark</dc:creator>
  <cp:lastModifiedBy>Angie Stark</cp:lastModifiedBy>
  <cp:revision>182</cp:revision>
  <cp:lastPrinted>2020-05-07T19:56:38Z</cp:lastPrinted>
  <dcterms:created xsi:type="dcterms:W3CDTF">2020-05-07T18:35:30Z</dcterms:created>
  <dcterms:modified xsi:type="dcterms:W3CDTF">2020-07-30T17:18:01Z</dcterms:modified>
</cp:coreProperties>
</file>